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61" r:id="rId4"/>
    <p:sldId id="262" r:id="rId5"/>
    <p:sldId id="269" r:id="rId6"/>
    <p:sldId id="270" r:id="rId7"/>
    <p:sldId id="257" r:id="rId8"/>
    <p:sldId id="263" r:id="rId9"/>
    <p:sldId id="267" r:id="rId10"/>
    <p:sldId id="264" r:id="rId11"/>
    <p:sldId id="265" r:id="rId12"/>
    <p:sldId id="266" r:id="rId13"/>
    <p:sldId id="268" r:id="rId14"/>
    <p:sldId id="258" r:id="rId15"/>
    <p:sldId id="259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243292-89EF-4919-B624-89D2E49941F5}" v="422" dt="2018-05-03T07:07:47.5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05" autoAdjust="0"/>
    <p:restoredTop sz="83867" autoAdjust="0"/>
  </p:normalViewPr>
  <p:slideViewPr>
    <p:cSldViewPr snapToGrid="0">
      <p:cViewPr varScale="1">
        <p:scale>
          <a:sx n="64" d="100"/>
          <a:sy n="64" d="100"/>
        </p:scale>
        <p:origin x="138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휘준" userId="a4668e24ab70ae73" providerId="LiveId" clId="{B3243292-89EF-4919-B624-89D2E49941F5}"/>
    <pc:docChg chg="undo custSel addSld modSld sldOrd">
      <pc:chgData name="박 휘준" userId="a4668e24ab70ae73" providerId="LiveId" clId="{B3243292-89EF-4919-B624-89D2E49941F5}" dt="2018-05-03T07:07:47.591" v="421" actId="1076"/>
      <pc:docMkLst>
        <pc:docMk/>
      </pc:docMkLst>
      <pc:sldChg chg="addSp delSp modSp ord">
        <pc:chgData name="박 휘준" userId="a4668e24ab70ae73" providerId="LiveId" clId="{B3243292-89EF-4919-B624-89D2E49941F5}" dt="2018-05-03T06:52:48.846" v="153" actId="14100"/>
        <pc:sldMkLst>
          <pc:docMk/>
          <pc:sldMk cId="1484161881" sldId="257"/>
        </pc:sldMkLst>
        <pc:spChg chg="del mod">
          <ac:chgData name="박 휘준" userId="a4668e24ab70ae73" providerId="LiveId" clId="{B3243292-89EF-4919-B624-89D2E49941F5}" dt="2018-05-03T06:44:46.896" v="145" actId="478"/>
          <ac:spMkLst>
            <pc:docMk/>
            <pc:sldMk cId="1484161881" sldId="257"/>
            <ac:spMk id="2" creationId="{541131E6-C31C-463B-AE50-AC533085BD0F}"/>
          </ac:spMkLst>
        </pc:spChg>
        <pc:spChg chg="del mod">
          <ac:chgData name="박 휘준" userId="a4668e24ab70ae73" providerId="LiveId" clId="{B3243292-89EF-4919-B624-89D2E49941F5}" dt="2018-05-03T06:44:50.426" v="146" actId="478"/>
          <ac:spMkLst>
            <pc:docMk/>
            <pc:sldMk cId="1484161881" sldId="257"/>
            <ac:spMk id="3" creationId="{FD179B98-48F3-4E18-932A-1BAE275357B4}"/>
          </ac:spMkLst>
        </pc:spChg>
        <pc:spChg chg="del">
          <ac:chgData name="박 휘준" userId="a4668e24ab70ae73" providerId="LiveId" clId="{B3243292-89EF-4919-B624-89D2E49941F5}" dt="2018-05-03T06:52:43.121" v="148" actId="478"/>
          <ac:spMkLst>
            <pc:docMk/>
            <pc:sldMk cId="1484161881" sldId="257"/>
            <ac:spMk id="6" creationId="{F0154EC0-BAAB-452F-86CE-35975D88572D}"/>
          </ac:spMkLst>
        </pc:spChg>
        <pc:spChg chg="del">
          <ac:chgData name="박 휘준" userId="a4668e24ab70ae73" providerId="LiveId" clId="{B3243292-89EF-4919-B624-89D2E49941F5}" dt="2018-05-03T06:52:40.329" v="147" actId="478"/>
          <ac:spMkLst>
            <pc:docMk/>
            <pc:sldMk cId="1484161881" sldId="257"/>
            <ac:spMk id="7" creationId="{0C859D05-536F-488C-9895-72CCB9D35894}"/>
          </ac:spMkLst>
        </pc:spChg>
        <pc:picChg chg="add mod">
          <ac:chgData name="박 휘준" userId="a4668e24ab70ae73" providerId="LiveId" clId="{B3243292-89EF-4919-B624-89D2E49941F5}" dt="2018-05-03T06:52:48.846" v="153" actId="14100"/>
          <ac:picMkLst>
            <pc:docMk/>
            <pc:sldMk cId="1484161881" sldId="257"/>
            <ac:picMk id="9" creationId="{660B9FE9-640D-44A4-B473-8B94561F5074}"/>
          </ac:picMkLst>
        </pc:picChg>
      </pc:sldChg>
      <pc:sldChg chg="modSp">
        <pc:chgData name="박 휘준" userId="a4668e24ab70ae73" providerId="LiveId" clId="{B3243292-89EF-4919-B624-89D2E49941F5}" dt="2018-05-02T12:07:55.409" v="30" actId="1076"/>
        <pc:sldMkLst>
          <pc:docMk/>
          <pc:sldMk cId="3084378759" sldId="260"/>
        </pc:sldMkLst>
        <pc:spChg chg="mod">
          <ac:chgData name="박 휘준" userId="a4668e24ab70ae73" providerId="LiveId" clId="{B3243292-89EF-4919-B624-89D2E49941F5}" dt="2018-05-02T12:07:55.409" v="30" actId="1076"/>
          <ac:spMkLst>
            <pc:docMk/>
            <pc:sldMk cId="3084378759" sldId="260"/>
            <ac:spMk id="3" creationId="{906FDFF4-182A-499E-B783-498B19B498F1}"/>
          </ac:spMkLst>
        </pc:spChg>
      </pc:sldChg>
      <pc:sldChg chg="modSp">
        <pc:chgData name="박 휘준" userId="a4668e24ab70ae73" providerId="LiveId" clId="{B3243292-89EF-4919-B624-89D2E49941F5}" dt="2018-05-03T07:00:02.412" v="252"/>
        <pc:sldMkLst>
          <pc:docMk/>
          <pc:sldMk cId="3841947380" sldId="261"/>
        </pc:sldMkLst>
        <pc:spChg chg="mod">
          <ac:chgData name="박 휘준" userId="a4668e24ab70ae73" providerId="LiveId" clId="{B3243292-89EF-4919-B624-89D2E49941F5}" dt="2018-05-03T07:00:02.412" v="252"/>
          <ac:spMkLst>
            <pc:docMk/>
            <pc:sldMk cId="3841947380" sldId="261"/>
            <ac:spMk id="3" creationId="{7911D428-CC35-4ABD-8B97-2B3DE8C82A82}"/>
          </ac:spMkLst>
        </pc:spChg>
      </pc:sldChg>
      <pc:sldChg chg="addSp delSp modSp">
        <pc:chgData name="박 휘준" userId="a4668e24ab70ae73" providerId="LiveId" clId="{B3243292-89EF-4919-B624-89D2E49941F5}" dt="2018-05-02T12:10:55.600" v="34" actId="1076"/>
        <pc:sldMkLst>
          <pc:docMk/>
          <pc:sldMk cId="1581454467" sldId="262"/>
        </pc:sldMkLst>
        <pc:spChg chg="add del">
          <ac:chgData name="박 휘준" userId="a4668e24ab70ae73" providerId="LiveId" clId="{B3243292-89EF-4919-B624-89D2E49941F5}" dt="2018-05-02T12:10:55.600" v="34" actId="1076"/>
          <ac:spMkLst>
            <pc:docMk/>
            <pc:sldMk cId="1581454467" sldId="262"/>
            <ac:spMk id="9" creationId="{91FA3963-4C9D-4CCB-A2A2-E620EFCF7B10}"/>
          </ac:spMkLst>
        </pc:spChg>
        <pc:spChg chg="add del mod">
          <ac:chgData name="박 휘준" userId="a4668e24ab70ae73" providerId="LiveId" clId="{B3243292-89EF-4919-B624-89D2E49941F5}" dt="2018-05-02T12:10:55.600" v="34" actId="1076"/>
          <ac:spMkLst>
            <pc:docMk/>
            <pc:sldMk cId="1581454467" sldId="262"/>
            <ac:spMk id="10" creationId="{BEDFF6B9-2A70-4082-A3E8-DEE0E5E5FF10}"/>
          </ac:spMkLst>
        </pc:spChg>
        <pc:spChg chg="add del">
          <ac:chgData name="박 휘준" userId="a4668e24ab70ae73" providerId="LiveId" clId="{B3243292-89EF-4919-B624-89D2E49941F5}" dt="2018-05-02T12:10:55.600" v="34" actId="1076"/>
          <ac:spMkLst>
            <pc:docMk/>
            <pc:sldMk cId="1581454467" sldId="262"/>
            <ac:spMk id="20" creationId="{3DFD3430-255E-4AC0-8E44-E5A0091DC31A}"/>
          </ac:spMkLst>
        </pc:spChg>
        <pc:grpChg chg="add del">
          <ac:chgData name="박 휘준" userId="a4668e24ab70ae73" providerId="LiveId" clId="{B3243292-89EF-4919-B624-89D2E49941F5}" dt="2018-05-02T12:10:55.600" v="34" actId="1076"/>
          <ac:grpSpMkLst>
            <pc:docMk/>
            <pc:sldMk cId="1581454467" sldId="262"/>
            <ac:grpSpMk id="11" creationId="{0442E8D7-2B4C-454C-A98E-68F416BAF359}"/>
          </ac:grpSpMkLst>
        </pc:grpChg>
        <pc:picChg chg="add del">
          <ac:chgData name="박 휘준" userId="a4668e24ab70ae73" providerId="LiveId" clId="{B3243292-89EF-4919-B624-89D2E49941F5}" dt="2018-05-02T12:10:55.600" v="34" actId="1076"/>
          <ac:picMkLst>
            <pc:docMk/>
            <pc:sldMk cId="1581454467" sldId="262"/>
            <ac:picMk id="17" creationId="{9069D7E1-4322-4007-BD56-7751ABF7EE02}"/>
          </ac:picMkLst>
        </pc:picChg>
        <pc:picChg chg="add del">
          <ac:chgData name="박 휘준" userId="a4668e24ab70ae73" providerId="LiveId" clId="{B3243292-89EF-4919-B624-89D2E49941F5}" dt="2018-05-02T12:10:55.600" v="34" actId="1076"/>
          <ac:picMkLst>
            <pc:docMk/>
            <pc:sldMk cId="1581454467" sldId="262"/>
            <ac:picMk id="18" creationId="{B7E8342E-E644-4365-BE88-6C19BC1D3E08}"/>
          </ac:picMkLst>
        </pc:picChg>
        <pc:picChg chg="add del">
          <ac:chgData name="박 휘준" userId="a4668e24ab70ae73" providerId="LiveId" clId="{B3243292-89EF-4919-B624-89D2E49941F5}" dt="2018-05-02T12:10:55.600" v="34" actId="1076"/>
          <ac:picMkLst>
            <pc:docMk/>
            <pc:sldMk cId="1581454467" sldId="262"/>
            <ac:picMk id="19" creationId="{4F18A4B3-3079-4B94-82AB-5642A485437C}"/>
          </ac:picMkLst>
        </pc:picChg>
      </pc:sldChg>
      <pc:sldChg chg="addSp delSp modSp add">
        <pc:chgData name="박 휘준" userId="a4668e24ab70ae73" providerId="LiveId" clId="{B3243292-89EF-4919-B624-89D2E49941F5}" dt="2018-05-03T06:44:34.383" v="142" actId="1076"/>
        <pc:sldMkLst>
          <pc:docMk/>
          <pc:sldMk cId="4108984746" sldId="269"/>
        </pc:sldMkLst>
        <pc:spChg chg="del">
          <ac:chgData name="박 휘준" userId="a4668e24ab70ae73" providerId="LiveId" clId="{B3243292-89EF-4919-B624-89D2E49941F5}" dt="2018-05-02T12:11:01.714" v="38" actId="478"/>
          <ac:spMkLst>
            <pc:docMk/>
            <pc:sldMk cId="4108984746" sldId="269"/>
            <ac:spMk id="2" creationId="{BEDD8A46-3140-4E24-8315-95C224C2E73F}"/>
          </ac:spMkLst>
        </pc:spChg>
        <pc:spChg chg="del">
          <ac:chgData name="박 휘준" userId="a4668e24ab70ae73" providerId="LiveId" clId="{B3243292-89EF-4919-B624-89D2E49941F5}" dt="2018-05-02T12:11:05.347" v="39" actId="478"/>
          <ac:spMkLst>
            <pc:docMk/>
            <pc:sldMk cId="4108984746" sldId="269"/>
            <ac:spMk id="3" creationId="{8C50DA97-87BB-4FE2-A686-85CB9E41089F}"/>
          </ac:spMkLst>
        </pc:spChg>
        <pc:spChg chg="add mod">
          <ac:chgData name="박 휘준" userId="a4668e24ab70ae73" providerId="LiveId" clId="{B3243292-89EF-4919-B624-89D2E49941F5}" dt="2018-05-03T06:44:34.383" v="142" actId="1076"/>
          <ac:spMkLst>
            <pc:docMk/>
            <pc:sldMk cId="4108984746" sldId="269"/>
            <ac:spMk id="4" creationId="{2647D3BB-6CD0-47A5-8D8D-6070AE25C009}"/>
          </ac:spMkLst>
        </pc:spChg>
        <pc:spChg chg="add mod">
          <ac:chgData name="박 휘준" userId="a4668e24ab70ae73" providerId="LiveId" clId="{B3243292-89EF-4919-B624-89D2E49941F5}" dt="2018-05-02T12:10:59.464" v="37" actId="27636"/>
          <ac:spMkLst>
            <pc:docMk/>
            <pc:sldMk cId="4108984746" sldId="269"/>
            <ac:spMk id="5" creationId="{CF906014-0CA0-4D1F-8086-4F64E5E09CB4}"/>
          </ac:spMkLst>
        </pc:spChg>
        <pc:spChg chg="add">
          <ac:chgData name="박 휘준" userId="a4668e24ab70ae73" providerId="LiveId" clId="{B3243292-89EF-4919-B624-89D2E49941F5}" dt="2018-05-02T12:10:59.340" v="36" actId="1076"/>
          <ac:spMkLst>
            <pc:docMk/>
            <pc:sldMk cId="4108984746" sldId="269"/>
            <ac:spMk id="15" creationId="{1AD6B592-154B-42EF-8790-FF2E53178782}"/>
          </ac:spMkLst>
        </pc:spChg>
        <pc:grpChg chg="add">
          <ac:chgData name="박 휘준" userId="a4668e24ab70ae73" providerId="LiveId" clId="{B3243292-89EF-4919-B624-89D2E49941F5}" dt="2018-05-02T12:10:59.340" v="36" actId="1076"/>
          <ac:grpSpMkLst>
            <pc:docMk/>
            <pc:sldMk cId="4108984746" sldId="269"/>
            <ac:grpSpMk id="6" creationId="{84C19315-84D3-4FCF-B63D-00E9800C9E56}"/>
          </ac:grpSpMkLst>
        </pc:grpChg>
        <pc:picChg chg="add">
          <ac:chgData name="박 휘준" userId="a4668e24ab70ae73" providerId="LiveId" clId="{B3243292-89EF-4919-B624-89D2E49941F5}" dt="2018-05-02T12:10:59.340" v="36" actId="1076"/>
          <ac:picMkLst>
            <pc:docMk/>
            <pc:sldMk cId="4108984746" sldId="269"/>
            <ac:picMk id="12" creationId="{235EFD76-E2AE-4839-9727-EF95157C6A99}"/>
          </ac:picMkLst>
        </pc:picChg>
        <pc:picChg chg="add">
          <ac:chgData name="박 휘준" userId="a4668e24ab70ae73" providerId="LiveId" clId="{B3243292-89EF-4919-B624-89D2E49941F5}" dt="2018-05-02T12:10:59.340" v="36" actId="1076"/>
          <ac:picMkLst>
            <pc:docMk/>
            <pc:sldMk cId="4108984746" sldId="269"/>
            <ac:picMk id="13" creationId="{3B7145DD-27A6-4648-9A20-91468C69C994}"/>
          </ac:picMkLst>
        </pc:picChg>
        <pc:picChg chg="add">
          <ac:chgData name="박 휘준" userId="a4668e24ab70ae73" providerId="LiveId" clId="{B3243292-89EF-4919-B624-89D2E49941F5}" dt="2018-05-02T12:10:59.340" v="36" actId="1076"/>
          <ac:picMkLst>
            <pc:docMk/>
            <pc:sldMk cId="4108984746" sldId="269"/>
            <ac:picMk id="14" creationId="{6E777FD0-7B08-4BFD-A0EA-A2E046F0E30A}"/>
          </ac:picMkLst>
        </pc:picChg>
      </pc:sldChg>
      <pc:sldChg chg="addSp delSp modSp add">
        <pc:chgData name="박 휘준" userId="a4668e24ab70ae73" providerId="LiveId" clId="{B3243292-89EF-4919-B624-89D2E49941F5}" dt="2018-05-03T07:02:39.252" v="391" actId="1076"/>
        <pc:sldMkLst>
          <pc:docMk/>
          <pc:sldMk cId="1346586814" sldId="270"/>
        </pc:sldMkLst>
        <pc:spChg chg="mod">
          <ac:chgData name="박 휘준" userId="a4668e24ab70ae73" providerId="LiveId" clId="{B3243292-89EF-4919-B624-89D2E49941F5}" dt="2018-05-03T07:01:31.091" v="291" actId="20577"/>
          <ac:spMkLst>
            <pc:docMk/>
            <pc:sldMk cId="1346586814" sldId="270"/>
            <ac:spMk id="2" creationId="{A7AD50B0-C285-46B2-AA80-D2296F87BC1B}"/>
          </ac:spMkLst>
        </pc:spChg>
        <pc:spChg chg="del">
          <ac:chgData name="박 휘준" userId="a4668e24ab70ae73" providerId="LiveId" clId="{B3243292-89EF-4919-B624-89D2E49941F5}" dt="2018-05-03T07:01:15.660" v="255" actId="478"/>
          <ac:spMkLst>
            <pc:docMk/>
            <pc:sldMk cId="1346586814" sldId="270"/>
            <ac:spMk id="3" creationId="{4950F2E9-8A7B-438E-8A19-398FE4CA57F4}"/>
          </ac:spMkLst>
        </pc:spChg>
        <pc:spChg chg="add mod">
          <ac:chgData name="박 휘준" userId="a4668e24ab70ae73" providerId="LiveId" clId="{B3243292-89EF-4919-B624-89D2E49941F5}" dt="2018-05-03T07:01:54.589" v="386"/>
          <ac:spMkLst>
            <pc:docMk/>
            <pc:sldMk cId="1346586814" sldId="270"/>
            <ac:spMk id="5" creationId="{8570AD2C-11AB-4673-A9C9-884F267B0FF2}"/>
          </ac:spMkLst>
        </pc:spChg>
        <pc:picChg chg="add mod">
          <ac:chgData name="박 휘준" userId="a4668e24ab70ae73" providerId="LiveId" clId="{B3243292-89EF-4919-B624-89D2E49941F5}" dt="2018-05-03T07:02:39.252" v="391" actId="1076"/>
          <ac:picMkLst>
            <pc:docMk/>
            <pc:sldMk cId="1346586814" sldId="270"/>
            <ac:picMk id="4" creationId="{F1598476-7088-4C1F-93C2-EB2AD6710247}"/>
          </ac:picMkLst>
        </pc:picChg>
        <pc:picChg chg="add mod">
          <ac:chgData name="박 휘준" userId="a4668e24ab70ae73" providerId="LiveId" clId="{B3243292-89EF-4919-B624-89D2E49941F5}" dt="2018-05-03T07:02:33.613" v="389" actId="1076"/>
          <ac:picMkLst>
            <pc:docMk/>
            <pc:sldMk cId="1346586814" sldId="270"/>
            <ac:picMk id="6" creationId="{52D72021-86EF-44B7-9F27-E715269126B2}"/>
          </ac:picMkLst>
        </pc:picChg>
      </pc:sldChg>
      <pc:sldChg chg="addSp delSp modSp add">
        <pc:chgData name="박 휘준" userId="a4668e24ab70ae73" providerId="LiveId" clId="{B3243292-89EF-4919-B624-89D2E49941F5}" dt="2018-05-03T07:07:47.591" v="421" actId="1076"/>
        <pc:sldMkLst>
          <pc:docMk/>
          <pc:sldMk cId="2900204016" sldId="271"/>
        </pc:sldMkLst>
        <pc:spChg chg="mod">
          <ac:chgData name="박 휘준" userId="a4668e24ab70ae73" providerId="LiveId" clId="{B3243292-89EF-4919-B624-89D2E49941F5}" dt="2018-05-03T07:07:47.591" v="421" actId="1076"/>
          <ac:spMkLst>
            <pc:docMk/>
            <pc:sldMk cId="2900204016" sldId="271"/>
            <ac:spMk id="2" creationId="{195428D0-CF48-48E2-AC20-51D9ADB28DD1}"/>
          </ac:spMkLst>
        </pc:spChg>
        <pc:spChg chg="del mod">
          <ac:chgData name="박 휘준" userId="a4668e24ab70ae73" providerId="LiveId" clId="{B3243292-89EF-4919-B624-89D2E49941F5}" dt="2018-05-03T07:07:35.132" v="414"/>
          <ac:spMkLst>
            <pc:docMk/>
            <pc:sldMk cId="2900204016" sldId="271"/>
            <ac:spMk id="3" creationId="{05E96153-47EB-47AB-A2FC-2BD5612F3820}"/>
          </ac:spMkLst>
        </pc:spChg>
        <pc:picChg chg="add mod">
          <ac:chgData name="박 휘준" userId="a4668e24ab70ae73" providerId="LiveId" clId="{B3243292-89EF-4919-B624-89D2E49941F5}" dt="2018-05-03T07:07:44.350" v="420" actId="14100"/>
          <ac:picMkLst>
            <pc:docMk/>
            <pc:sldMk cId="2900204016" sldId="271"/>
            <ac:picMk id="5" creationId="{8176E02D-E266-4227-8CFC-DD3A8FF21F7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B5945-5CCA-45F6-A7A7-F66D218A2DA3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7C927-B8F0-4BD3-8F42-FB27B332F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26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xpls/abs_all.jsp?arnumber=1035731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dl.acm.org/citation.cfm?id=1178727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melspectrogram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멜 스케일 된 전력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스펙트로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그램 계산</a:t>
            </a:r>
          </a:p>
          <a:p>
            <a:r>
              <a:rPr lang="en-US" altLang="ko-K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mfcc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멜 주파수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셉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계수</a:t>
            </a:r>
          </a:p>
          <a:p>
            <a:r>
              <a:rPr lang="en-US" altLang="ko-K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Chorma-Stft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파형 또는 파워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스펙트로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그램에서 </a:t>
            </a:r>
            <a:r>
              <a:rPr lang="ko-KR" alt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크로마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그램 계산</a:t>
            </a:r>
          </a:p>
          <a:p>
            <a:r>
              <a:rPr lang="en-US" altLang="ko-K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spectral_contrast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정의 된 방법을 사용하여 스펙트럼 대비를 계산합니다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tonnetz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방법에 따라 색조 중 심의 특징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tonnetz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계산합니다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B7C927-B8F0-4BD3-8F42-FB27B332F52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45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46A1A-A64E-472A-8BF4-C66882461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A8AE47-F023-4630-9713-3E5D14ECB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9BE6B-C4F0-4FD0-AEE4-4949687E7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8C21-2034-46EC-871D-A0FACB26C233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0AA29E-E1C6-4FD0-9C17-C2C833D6E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4E7A8-CCA7-4CB3-B945-FA57B0E42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FD7E-D657-429F-983A-0E448FFA0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99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E155A-9704-4597-9CDC-26AECE0B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876545-F531-4C47-8F0B-FC3556C01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AC9C01-0CCE-4CE6-B747-EDBF7DE9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8C21-2034-46EC-871D-A0FACB26C233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F3207-8070-474C-8A94-DF8EBB5C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1435CC-D085-4E83-B57A-85D868CC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FD7E-D657-429F-983A-0E448FFA0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188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08D893-18FF-4638-85A8-233401D1D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717DBB-EBD9-4975-AB76-03EB36CAF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FF9965-AE26-4DC1-BAA7-5EE69A1F0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8C21-2034-46EC-871D-A0FACB26C233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14F353-D218-4CAD-AE96-391FCDE91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35C557-F24D-4F38-81AB-E09879E36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FD7E-D657-429F-983A-0E448FFA0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366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46059-A9A6-4F24-A117-5C803C05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B2DC0-6BBD-42ED-8540-D547DCDC5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D1BF78-6F26-4615-A7BE-8F4BB25E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8C21-2034-46EC-871D-A0FACB26C233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F664A0-E84C-40AA-847B-489CDF6C8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97E736-C714-479B-96C1-3B0F50B82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FD7E-D657-429F-983A-0E448FFA0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41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8D834-2FEC-49A2-B2EB-11ADF768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6BFDE-ACB8-4F4B-95B6-052C5E262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EDDB43-1B53-434B-AB74-A10459D18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8C21-2034-46EC-871D-A0FACB26C233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DF011-A3F0-4FC4-93E1-3956508BF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88F660-103B-42DF-8497-5051CE2D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FD7E-D657-429F-983A-0E448FFA0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673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35A29-0B99-4CC1-9673-978A5547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40F783-14A0-4E90-821E-865AA6CB6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C4E126-1664-48F1-90FD-5365D56AF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86CF07-5AD2-4140-993B-FA80BC03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8C21-2034-46EC-871D-A0FACB26C233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FEC9B0-F880-45C0-85EB-B29A8005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7A2192-8DA4-4426-A5D7-F45955FB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FD7E-D657-429F-983A-0E448FFA0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810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D27EA-8972-4440-B34C-C087B51FE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C2DB56-633A-4D1C-8A2E-917ABDEF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F6E0B4-D23F-4168-BFAB-525EEFC6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6C703C-BA73-47E6-8B05-6B10AC952A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946E1D-E55A-4B04-B589-95EB9CFFD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7F1DAD-2684-4B72-A6D7-A64C3BED8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8C21-2034-46EC-871D-A0FACB26C233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C66CFB-8454-4FC0-870B-1AE76FFE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896BB5-6566-4975-8485-24EE88BA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FD7E-D657-429F-983A-0E448FFA0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859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A3759A-395C-470C-B6C1-866A58E59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B0B577-AD70-4BD4-B439-842A5E86F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8C21-2034-46EC-871D-A0FACB26C233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EEE544-10AF-4E16-A516-87ED2B04B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BE3D3A-5084-4BB7-A4A5-E8125239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FD7E-D657-429F-983A-0E448FFA0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737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14F08B-D925-4297-8C93-2B343DD3A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8C21-2034-46EC-871D-A0FACB26C233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E3077C-CF12-43C0-98C8-40C1D6C29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4962C-3442-498A-80CC-86BC480F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FD7E-D657-429F-983A-0E448FFA0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712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E8642-7A72-47EB-A306-7A05CA45E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BEC20F-1F51-4417-B213-EE041475F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29FCF4-69CF-477A-AA1F-4EED0A859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E8F1BA-33AC-4D5D-BD74-60D37FADC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8C21-2034-46EC-871D-A0FACB26C233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1888B6-BABF-4FBD-BAD9-E1D1057CF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F18397-9A6B-49C5-AD81-72F00F7AA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FD7E-D657-429F-983A-0E448FFA0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515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C044F-7902-4591-B8E5-686E8D99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8EFCB6-8E6B-4B5F-8055-24F60A51C1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A316C3-BDC7-47E1-AB4F-81ACC36EE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0DF765-9A56-4AC4-BFF3-452425C7D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8C21-2034-46EC-871D-A0FACB26C233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289EA8-EF8C-4487-BADC-F5A709CA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54166B-CA23-43FD-8480-B431CDF9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FD7E-D657-429F-983A-0E448FFA0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049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7B0207-A43C-455D-B43E-BA9525232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2B941-99BA-43F8-959D-FE6D89995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D7682-2A53-4BEF-985B-829232A91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38C21-2034-46EC-871D-A0FACB26C233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DC25FF-3EA1-450A-B6D4-CB432EE55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6AAE3-F57D-4ED2-A241-66AB06C34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4FD7E-D657-429F-983A-0E448FFA0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989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.kr/citations?user=PMHXcoAAAAAJ&amp;hl=ko&amp;oi=sra" TargetMode="External"/><Relationship Id="rId2" Type="http://schemas.openxmlformats.org/officeDocument/2006/relationships/hyperlink" Target="https://scholar.google.co.kr/citations?user=fxoq8qgAAAAJ&amp;hl=ko&amp;oi=sr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54350-0CF3-4602-9A2C-A855950AA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226978"/>
            <a:ext cx="12192001" cy="2028984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Deep Convolutional Neural Networks and Data augmentation for Environmental sound classification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8C42FD-743E-4C7E-96C8-F275DA486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u="sng" dirty="0">
                <a:hlinkClick r:id="rId2"/>
              </a:rPr>
              <a:t>J </a:t>
            </a:r>
            <a:r>
              <a:rPr lang="en-US" altLang="ko-KR" u="sng" dirty="0" err="1">
                <a:hlinkClick r:id="rId2"/>
              </a:rPr>
              <a:t>Salamon</a:t>
            </a:r>
            <a:r>
              <a:rPr lang="en-US" altLang="ko-KR" dirty="0"/>
              <a:t>, </a:t>
            </a:r>
            <a:r>
              <a:rPr lang="en-US" altLang="ko-KR" u="sng" dirty="0">
                <a:hlinkClick r:id="rId3"/>
              </a:rPr>
              <a:t>JP Bello</a:t>
            </a:r>
            <a:endParaRPr lang="en-US" altLang="ko-KR" dirty="0"/>
          </a:p>
          <a:p>
            <a:r>
              <a:rPr lang="en-US" altLang="ko-KR" dirty="0"/>
              <a:t>IEEE Signal Processing Letters, 2017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412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2E249-9EB7-4C30-A1D6-FDC9EE56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Data Augmentation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E20D0E-72D3-4A46-B706-2C9006C7F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훈련샘플에 한 개 이상 변형을 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Types of Audio data augmentation:</a:t>
            </a:r>
          </a:p>
          <a:p>
            <a:pPr marL="640080" lvl="4" indent="0">
              <a:buNone/>
            </a:pPr>
            <a:r>
              <a:rPr lang="en-US" altLang="ko-KR" sz="2000" dirty="0"/>
              <a:t>(1) Time stretching(</a:t>
            </a:r>
            <a:r>
              <a:rPr lang="ko-KR" altLang="en-US" sz="2000" dirty="0"/>
              <a:t>음높이를 변경하지 않고 신호를 </a:t>
            </a:r>
            <a:r>
              <a:rPr lang="ko-KR" altLang="en-US" sz="2000" dirty="0" err="1"/>
              <a:t>느리게나</a:t>
            </a:r>
            <a:r>
              <a:rPr lang="ko-KR" altLang="en-US" sz="2000" dirty="0"/>
              <a:t> 빠르게</a:t>
            </a:r>
            <a:r>
              <a:rPr lang="en-US" altLang="ko-KR" sz="2000" dirty="0"/>
              <a:t>)</a:t>
            </a:r>
          </a:p>
          <a:p>
            <a:pPr marL="640080" lvl="4" indent="0">
              <a:buNone/>
            </a:pPr>
            <a:r>
              <a:rPr lang="en-US" altLang="ko-KR" sz="2000" dirty="0"/>
              <a:t>(2) Pitch Shifting(</a:t>
            </a:r>
            <a:r>
              <a:rPr lang="ko-KR" altLang="en-US" sz="2000" dirty="0"/>
              <a:t>음높이를 높이거나 낮춘다</a:t>
            </a:r>
            <a:r>
              <a:rPr lang="en-US" altLang="ko-KR" sz="2000" dirty="0"/>
              <a:t>.)</a:t>
            </a:r>
          </a:p>
          <a:p>
            <a:pPr marL="640080" lvl="4" indent="0">
              <a:buNone/>
            </a:pPr>
            <a:r>
              <a:rPr lang="en-US" altLang="ko-KR" sz="2000" dirty="0"/>
              <a:t>(3) Dynamic range compression</a:t>
            </a:r>
          </a:p>
          <a:p>
            <a:pPr marL="640080" lvl="4" indent="0">
              <a:buNone/>
            </a:pPr>
            <a:r>
              <a:rPr lang="en-US" altLang="ko-KR" sz="2000" dirty="0"/>
              <a:t>(</a:t>
            </a:r>
            <a:r>
              <a:rPr lang="ko-KR" altLang="en-US" dirty="0"/>
              <a:t>소리의 증폭을 적게 하거나 큰 소리를 줄임으로 범위조절</a:t>
            </a:r>
            <a:r>
              <a:rPr lang="en-US" altLang="ko-KR" dirty="0"/>
              <a:t>)</a:t>
            </a:r>
            <a:endParaRPr lang="en-US" altLang="ko-KR" sz="2000" dirty="0"/>
          </a:p>
          <a:p>
            <a:pPr marL="640080" lvl="4" indent="0">
              <a:buNone/>
            </a:pPr>
            <a:endParaRPr lang="en-US" altLang="ko-KR" sz="2000" dirty="0"/>
          </a:p>
          <a:p>
            <a:pPr marL="640080" lvl="4" indent="0">
              <a:buNone/>
            </a:pPr>
            <a:endParaRPr lang="en-US" altLang="ko-KR" sz="2000" dirty="0"/>
          </a:p>
          <a:p>
            <a:pPr marL="640080" lvl="4" indent="0">
              <a:buNone/>
            </a:pPr>
            <a:endParaRPr lang="en-US" altLang="ko-KR" sz="2000" dirty="0"/>
          </a:p>
          <a:p>
            <a:pPr marL="640080" lvl="4" indent="0">
              <a:buNone/>
            </a:pPr>
            <a:r>
              <a:rPr lang="en-US" altLang="ko-KR" sz="2000" dirty="0"/>
              <a:t>(4) Background Noise(</a:t>
            </a:r>
            <a:r>
              <a:rPr lang="ko-KR" altLang="en-US" sz="2000" dirty="0"/>
              <a:t>배경 소리가 들어있는 다른 녹음과 샘플을 혼합</a:t>
            </a:r>
            <a:r>
              <a:rPr lang="en-US" altLang="ko-KR" sz="2000" dirty="0"/>
              <a:t>)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B95F2E-EF69-447A-B4B4-381EBDEED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151" y="3835040"/>
            <a:ext cx="29051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24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005DC-1163-467A-9FBB-15D1579E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Evaluation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E73A6F-A993-4477-8964-A1B1EB223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38" y="1825624"/>
            <a:ext cx="5625662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SB-CNN </a:t>
            </a:r>
            <a:r>
              <a:rPr lang="ko-KR" altLang="en-US" dirty="0"/>
              <a:t>을 다른 알고리즘</a:t>
            </a:r>
            <a:r>
              <a:rPr lang="en-US" altLang="ko-KR" dirty="0"/>
              <a:t>(SKM ,</a:t>
            </a:r>
            <a:r>
              <a:rPr lang="en-US" altLang="ko-KR" dirty="0" err="1"/>
              <a:t>PiczakCNN</a:t>
            </a:r>
            <a:r>
              <a:rPr lang="en-US" altLang="ko-KR" dirty="0"/>
              <a:t>) original </a:t>
            </a:r>
            <a:r>
              <a:rPr lang="ko-KR" altLang="en-US" dirty="0"/>
              <a:t>데이터와 비교하였을 때</a:t>
            </a:r>
            <a:r>
              <a:rPr lang="en-US" altLang="ko-KR" dirty="0"/>
              <a:t>, </a:t>
            </a:r>
          </a:p>
          <a:p>
            <a:pPr marL="914400" lvl="2" indent="0">
              <a:buNone/>
            </a:pPr>
            <a:r>
              <a:rPr lang="en-US" altLang="ko-KR" b="1" dirty="0"/>
              <a:t>Mean accuracy: </a:t>
            </a:r>
          </a:p>
          <a:p>
            <a:pPr lvl="5">
              <a:buFont typeface="Wingdings" panose="05000000000000000000" pitchFamily="2" charset="2"/>
              <a:buChar char="§"/>
            </a:pPr>
            <a:r>
              <a:rPr lang="en-US" altLang="ko-KR" sz="2000" dirty="0"/>
              <a:t> SKM—0.74</a:t>
            </a:r>
          </a:p>
          <a:p>
            <a:pPr lvl="5">
              <a:buFont typeface="Wingdings" panose="05000000000000000000" pitchFamily="2" charset="2"/>
              <a:buChar char="§"/>
            </a:pPr>
            <a:r>
              <a:rPr lang="en-US" altLang="ko-KR" sz="2000" dirty="0"/>
              <a:t> </a:t>
            </a:r>
            <a:r>
              <a:rPr lang="en-US" altLang="ko-KR" sz="2000" dirty="0" err="1"/>
              <a:t>PiczakCNN</a:t>
            </a:r>
            <a:r>
              <a:rPr lang="en-US" altLang="ko-KR" sz="2000" dirty="0"/>
              <a:t>—0.73</a:t>
            </a:r>
          </a:p>
          <a:p>
            <a:pPr lvl="5">
              <a:buFont typeface="Wingdings" panose="05000000000000000000" pitchFamily="2" charset="2"/>
              <a:buChar char="§"/>
            </a:pPr>
            <a:r>
              <a:rPr lang="en-US" altLang="ko-KR" sz="2000" dirty="0"/>
              <a:t> SB-CNN—0.73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data augmentation, </a:t>
            </a:r>
            <a:r>
              <a:rPr lang="ko-KR" altLang="en-US" dirty="0"/>
              <a:t>처리 후 비교하였을 때</a:t>
            </a:r>
            <a:r>
              <a:rPr lang="en-US" altLang="ko-KR" dirty="0"/>
              <a:t>, </a:t>
            </a:r>
          </a:p>
          <a:p>
            <a:pPr marL="914400" lvl="2" indent="0">
              <a:buNone/>
            </a:pPr>
            <a:r>
              <a:rPr lang="en-US" altLang="ko-KR" b="1" dirty="0"/>
              <a:t>Mean accuracy: </a:t>
            </a:r>
          </a:p>
          <a:p>
            <a:pPr lvl="5">
              <a:buFont typeface="Wingdings" panose="05000000000000000000" pitchFamily="2" charset="2"/>
              <a:buChar char="§"/>
            </a:pPr>
            <a:r>
              <a:rPr lang="en-US" altLang="ko-KR" sz="2000" dirty="0"/>
              <a:t> SB-CNN—0.79</a:t>
            </a:r>
          </a:p>
          <a:p>
            <a:endParaRPr lang="ko-KR" alt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8F2EB575-8B71-4FCA-86EC-EAAA4792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89570"/>
            <a:ext cx="5946090" cy="402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72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73234-EB06-4A00-A297-333F77FC7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Confusion Matrix classification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692F1-EC2A-4051-BD3F-10C3F6825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825624"/>
            <a:ext cx="4976191" cy="4351338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Use 10 class</a:t>
            </a:r>
            <a:endParaRPr lang="ko-KR" altLang="en-US" sz="1600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050EF12-EA22-4746-8D7A-CB677B775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87" y="1766487"/>
            <a:ext cx="8886092" cy="47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24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111A6D82-8449-43CE-9B73-FA4C325B40F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95F664-AFDD-4C70-BD43-92DE230C7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863" y="20709"/>
            <a:ext cx="5709138" cy="683729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5CBCD5-BA75-4AAC-B1FE-571B92443369}"/>
              </a:ext>
            </a:extLst>
          </p:cNvPr>
          <p:cNvSpPr txBox="1">
            <a:spLocks/>
          </p:cNvSpPr>
          <p:nvPr/>
        </p:nvSpPr>
        <p:spPr>
          <a:xfrm>
            <a:off x="1039292" y="533716"/>
            <a:ext cx="4564966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/>
              <a:t>Results: Audio Data Augmentation Accuracy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08A17C-377F-41E2-8C8B-E605CA0E1729}"/>
              </a:ext>
            </a:extLst>
          </p:cNvPr>
          <p:cNvSpPr txBox="1">
            <a:spLocks/>
          </p:cNvSpPr>
          <p:nvPr/>
        </p:nvSpPr>
        <p:spPr>
          <a:xfrm>
            <a:off x="762000" y="2084832"/>
            <a:ext cx="5231297" cy="441297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대부분 긍정적 영상을 받았음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Phitch</a:t>
            </a:r>
            <a:r>
              <a:rPr lang="en-US" dirty="0"/>
              <a:t> augmentation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성능에 가장 </a:t>
            </a:r>
            <a:r>
              <a:rPr lang="ko-KR" altLang="en-US" dirty="0" err="1"/>
              <a:t>큰영향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부정적 영향을 주지 않음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58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하늘이(가) 표시된 사진&#10;&#10;높은 신뢰도로 생성된 설명">
            <a:extLst>
              <a:ext uri="{FF2B5EF4-FFF2-40B4-BE49-F238E27FC236}">
                <a16:creationId xmlns:a16="http://schemas.microsoft.com/office/drawing/2014/main" id="{3E2ED548-FC76-46C1-9447-8372B63C3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67" y="0"/>
            <a:ext cx="2759037" cy="6535161"/>
          </a:xfrm>
        </p:spPr>
      </p:pic>
      <p:pic>
        <p:nvPicPr>
          <p:cNvPr id="7" name="그림 6" descr="건물, 대지, 앉아있는이(가) 표시된 사진&#10;&#10;높은 신뢰도로 생성된 설명">
            <a:extLst>
              <a:ext uri="{FF2B5EF4-FFF2-40B4-BE49-F238E27FC236}">
                <a16:creationId xmlns:a16="http://schemas.microsoft.com/office/drawing/2014/main" id="{C1585FD7-6F63-44E1-B4B3-10A3C7939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21" y="0"/>
            <a:ext cx="2778388" cy="6535161"/>
          </a:xfrm>
          <a:prstGeom prst="rect">
            <a:avLst/>
          </a:prstGeom>
        </p:spPr>
      </p:pic>
      <p:pic>
        <p:nvPicPr>
          <p:cNvPr id="9" name="그림 8" descr="실내, 필기구이(가) 표시된 사진&#10;&#10;높은 신뢰도로 생성된 설명">
            <a:extLst>
              <a:ext uri="{FF2B5EF4-FFF2-40B4-BE49-F238E27FC236}">
                <a16:creationId xmlns:a16="http://schemas.microsoft.com/office/drawing/2014/main" id="{17244CB8-F73A-45C3-BC21-171211F3F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446" y="-9432"/>
            <a:ext cx="2759219" cy="65445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102F1B-A5D5-45FA-A099-F6C1EB45EDC2}"/>
              </a:ext>
            </a:extLst>
          </p:cNvPr>
          <p:cNvSpPr txBox="1"/>
          <p:nvPr/>
        </p:nvSpPr>
        <p:spPr>
          <a:xfrm>
            <a:off x="1057223" y="6479236"/>
            <a:ext cx="134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Waveplot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3AD78-5555-443C-A55F-9322D0839B42}"/>
              </a:ext>
            </a:extLst>
          </p:cNvPr>
          <p:cNvSpPr txBox="1"/>
          <p:nvPr/>
        </p:nvSpPr>
        <p:spPr>
          <a:xfrm>
            <a:off x="5208598" y="6473140"/>
            <a:ext cx="155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spectogram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79205-9EC5-48BB-B1BD-C5B3F7DA7FD9}"/>
              </a:ext>
            </a:extLst>
          </p:cNvPr>
          <p:cNvSpPr txBox="1"/>
          <p:nvPr/>
        </p:nvSpPr>
        <p:spPr>
          <a:xfrm>
            <a:off x="8589826" y="6473140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 power </a:t>
            </a:r>
            <a:r>
              <a:rPr lang="en-US" altLang="ko-KR" dirty="0" err="1"/>
              <a:t>spectogram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796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4E87CF-E8DA-443E-A5FD-AE510F04D331}"/>
              </a:ext>
            </a:extLst>
          </p:cNvPr>
          <p:cNvSpPr txBox="1"/>
          <p:nvPr/>
        </p:nvSpPr>
        <p:spPr>
          <a:xfrm>
            <a:off x="315309" y="191071"/>
            <a:ext cx="94750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Classification using Multilayer Neural Network</a:t>
            </a:r>
          </a:p>
          <a:p>
            <a:endParaRPr lang="ko-KR" altLang="en-US" sz="3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66D590-4589-4172-8A2C-1CA684B615AB}"/>
              </a:ext>
            </a:extLst>
          </p:cNvPr>
          <p:cNvSpPr/>
          <p:nvPr/>
        </p:nvSpPr>
        <p:spPr>
          <a:xfrm>
            <a:off x="315309" y="986502"/>
            <a:ext cx="5254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404040"/>
                </a:solidFill>
                <a:effectLst/>
                <a:latin typeface="Open Sans"/>
              </a:rPr>
              <a:t>two layers neural network in </a:t>
            </a:r>
            <a:r>
              <a:rPr lang="en-US" altLang="ko-KR" b="0" i="0" dirty="0" err="1">
                <a:solidFill>
                  <a:srgbClr val="404040"/>
                </a:solidFill>
                <a:effectLst/>
                <a:latin typeface="Open Sans"/>
              </a:rPr>
              <a:t>Tensorflow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Open Sans"/>
              </a:rPr>
              <a:t> to classify</a:t>
            </a:r>
          </a:p>
        </p:txBody>
      </p:sp>
      <p:pic>
        <p:nvPicPr>
          <p:cNvPr id="7" name="그림 6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70F30A51-C5F8-4C59-8173-493F748BC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38" y="1422107"/>
            <a:ext cx="10023123" cy="524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91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428D0-CF48-48E2-AC20-51D9ADB2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745823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Dcase</a:t>
            </a:r>
            <a:br>
              <a:rPr lang="en-US" altLang="ko-KR" dirty="0"/>
            </a:br>
            <a:r>
              <a:rPr lang="en-US" altLang="ko-KR" b="1" dirty="0"/>
              <a:t>Detection and Classification of</a:t>
            </a:r>
            <a:br>
              <a:rPr lang="en-US" altLang="ko-KR" b="1" dirty="0"/>
            </a:br>
            <a:r>
              <a:rPr lang="en-US" altLang="ko-KR" b="1" dirty="0"/>
              <a:t>Acoustic Scenes and Events</a:t>
            </a:r>
            <a:br>
              <a:rPr lang="en-US" altLang="ko-KR" b="1" dirty="0"/>
            </a:br>
            <a:r>
              <a:rPr lang="en-US" altLang="ko-KR" b="1" dirty="0"/>
              <a:t>An IEEE AASP Challenge</a:t>
            </a:r>
            <a:br>
              <a:rPr lang="en-US" altLang="ko-KR" b="1" dirty="0"/>
            </a:br>
            <a:endParaRPr lang="ko-KR" altLang="en-US" dirty="0"/>
          </a:p>
        </p:txBody>
      </p:sp>
      <p:pic>
        <p:nvPicPr>
          <p:cNvPr id="5" name="내용 개체 틀 4" descr="벽, 실내이(가) 표시된 사진&#10;&#10;높은 신뢰도로 생성된 설명">
            <a:extLst>
              <a:ext uri="{FF2B5EF4-FFF2-40B4-BE49-F238E27FC236}">
                <a16:creationId xmlns:a16="http://schemas.microsoft.com/office/drawing/2014/main" id="{8176E02D-E266-4227-8CFC-DD3A8FF21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95" y="1856170"/>
            <a:ext cx="6240905" cy="4994157"/>
          </a:xfrm>
        </p:spPr>
      </p:pic>
    </p:spTree>
    <p:extLst>
      <p:ext uri="{BB962C8B-B14F-4D97-AF65-F5344CB8AC3E}">
        <p14:creationId xmlns:p14="http://schemas.microsoft.com/office/powerpoint/2010/main" val="2900204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DEDB2-0430-4E83-93EF-335860D61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61"/>
            <a:ext cx="10515600" cy="1325563"/>
          </a:xfrm>
        </p:spPr>
        <p:txBody>
          <a:bodyPr/>
          <a:lstStyle/>
          <a:p>
            <a:r>
              <a:rPr lang="en-US" altLang="ko-KR" dirty="0"/>
              <a:t>abstract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FDFF4-182A-499E-B783-498B19B49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944"/>
            <a:ext cx="10515600" cy="4351338"/>
          </a:xfrm>
        </p:spPr>
        <p:txBody>
          <a:bodyPr/>
          <a:lstStyle/>
          <a:p>
            <a:r>
              <a:rPr lang="en-US" altLang="ko-KR" dirty="0"/>
              <a:t>CNN well suited to environmental sound classification.</a:t>
            </a:r>
          </a:p>
          <a:p>
            <a:r>
              <a:rPr lang="en-US" altLang="ko-KR" dirty="0"/>
              <a:t>first, we propose a deep convolutional neural network </a:t>
            </a:r>
          </a:p>
          <a:p>
            <a:r>
              <a:rPr lang="en-US" altLang="ko-KR" dirty="0"/>
              <a:t>Second</a:t>
            </a:r>
            <a:r>
              <a:rPr lang="en-US" altLang="ko-KR"/>
              <a:t>, </a:t>
            </a:r>
            <a:r>
              <a:rPr lang="ko-KR" altLang="en-US"/>
              <a:t>데이터 부족현상 극복</a:t>
            </a:r>
            <a:endParaRPr lang="ko-KR" altLang="en-US" dirty="0"/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86B620CB-50C2-4ECF-969E-5F8480FDAB94}"/>
              </a:ext>
            </a:extLst>
          </p:cNvPr>
          <p:cNvGrpSpPr/>
          <p:nvPr/>
        </p:nvGrpSpPr>
        <p:grpSpPr>
          <a:xfrm>
            <a:off x="776891" y="3227447"/>
            <a:ext cx="1754156" cy="646331"/>
            <a:chOff x="401215" y="3959057"/>
            <a:chExt cx="1754156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98359A-A954-4EB3-8D9F-E4031257B566}"/>
                </a:ext>
              </a:extLst>
            </p:cNvPr>
            <p:cNvSpPr txBox="1"/>
            <p:nvPr/>
          </p:nvSpPr>
          <p:spPr>
            <a:xfrm>
              <a:off x="401215" y="3959057"/>
              <a:ext cx="1754156" cy="64633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dirty="0"/>
                <a:t>Input:</a:t>
              </a:r>
            </a:p>
            <a:p>
              <a:r>
                <a:rPr lang="en-US" dirty="0"/>
                <a:t>Sound Clip</a:t>
              </a:r>
            </a:p>
          </p:txBody>
        </p:sp>
        <p:pic>
          <p:nvPicPr>
            <p:cNvPr id="6" name="7383-3-0-1">
              <a:hlinkClick r:id="" action="ppaction://media"/>
              <a:extLst>
                <a:ext uri="{FF2B5EF4-FFF2-40B4-BE49-F238E27FC236}">
                  <a16:creationId xmlns:a16="http://schemas.microsoft.com/office/drawing/2014/main" id="{693E8E0D-9C3F-49A2-BF2C-3A3017C2BDB8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1606098" y="4068048"/>
              <a:ext cx="428347" cy="42834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CF2B05A-5FD5-4EB7-AFC2-5BAB5EFF3BB6}"/>
              </a:ext>
            </a:extLst>
          </p:cNvPr>
          <p:cNvSpPr txBox="1"/>
          <p:nvPr/>
        </p:nvSpPr>
        <p:spPr>
          <a:xfrm>
            <a:off x="6416634" y="3151038"/>
            <a:ext cx="2752530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Trained Convolutional Neural Network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F3216-D40C-48B0-9351-37EEF70FF058}"/>
              </a:ext>
            </a:extLst>
          </p:cNvPr>
          <p:cNvSpPr txBox="1"/>
          <p:nvPr/>
        </p:nvSpPr>
        <p:spPr>
          <a:xfrm>
            <a:off x="3379846" y="3207112"/>
            <a:ext cx="2552044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Data Augmentation &amp; segmentation:</a:t>
            </a:r>
          </a:p>
          <a:p>
            <a:r>
              <a:rPr lang="en-US" dirty="0"/>
              <a:t>Log-</a:t>
            </a:r>
            <a:r>
              <a:rPr lang="en-US" dirty="0" err="1"/>
              <a:t>mel</a:t>
            </a:r>
            <a:r>
              <a:rPr lang="en-US" dirty="0"/>
              <a:t> spectrogram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2AB6BF51-1DB4-4676-8EC9-565FD1132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431" y="4460360"/>
            <a:ext cx="3124935" cy="2206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FD998B-35E3-460C-9831-20167B164BC4}"/>
              </a:ext>
            </a:extLst>
          </p:cNvPr>
          <p:cNvSpPr txBox="1"/>
          <p:nvPr/>
        </p:nvSpPr>
        <p:spPr>
          <a:xfrm>
            <a:off x="10111181" y="3441619"/>
            <a:ext cx="1459345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</a:p>
          <a:p>
            <a:r>
              <a:rPr lang="en-US" dirty="0"/>
              <a:t>Dog Bark</a:t>
            </a:r>
          </a:p>
        </p:txBody>
      </p:sp>
      <p:cxnSp>
        <p:nvCxnSpPr>
          <p:cNvPr id="11" name="Straight Arrow Connector 13">
            <a:extLst>
              <a:ext uri="{FF2B5EF4-FFF2-40B4-BE49-F238E27FC236}">
                <a16:creationId xmlns:a16="http://schemas.microsoft.com/office/drawing/2014/main" id="{49319540-3445-410B-A292-782C9C57DCA0}"/>
              </a:ext>
            </a:extLst>
          </p:cNvPr>
          <p:cNvCxnSpPr>
            <a:cxnSpLocks/>
          </p:cNvCxnSpPr>
          <p:nvPr/>
        </p:nvCxnSpPr>
        <p:spPr>
          <a:xfrm>
            <a:off x="2558755" y="3550613"/>
            <a:ext cx="8210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5">
            <a:extLst>
              <a:ext uri="{FF2B5EF4-FFF2-40B4-BE49-F238E27FC236}">
                <a16:creationId xmlns:a16="http://schemas.microsoft.com/office/drawing/2014/main" id="{31E439B9-0484-48AF-8ECC-6397CA5F313D}"/>
              </a:ext>
            </a:extLst>
          </p:cNvPr>
          <p:cNvCxnSpPr>
            <a:cxnSpLocks/>
          </p:cNvCxnSpPr>
          <p:nvPr/>
        </p:nvCxnSpPr>
        <p:spPr>
          <a:xfrm flipV="1">
            <a:off x="5602305" y="3718598"/>
            <a:ext cx="750273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7">
            <a:extLst>
              <a:ext uri="{FF2B5EF4-FFF2-40B4-BE49-F238E27FC236}">
                <a16:creationId xmlns:a16="http://schemas.microsoft.com/office/drawing/2014/main" id="{1AEBCCDC-91CC-4F52-9650-FE885EBBFFA9}"/>
              </a:ext>
            </a:extLst>
          </p:cNvPr>
          <p:cNvCxnSpPr>
            <a:cxnSpLocks/>
          </p:cNvCxnSpPr>
          <p:nvPr/>
        </p:nvCxnSpPr>
        <p:spPr>
          <a:xfrm flipV="1">
            <a:off x="9215344" y="3751202"/>
            <a:ext cx="840415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9">
            <a:extLst>
              <a:ext uri="{FF2B5EF4-FFF2-40B4-BE49-F238E27FC236}">
                <a16:creationId xmlns:a16="http://schemas.microsoft.com/office/drawing/2014/main" id="{6909AB89-6699-4139-99A8-A7C2DED9F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680" y="4629062"/>
            <a:ext cx="4375272" cy="186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7FFA2-A16F-4DE5-8404-05178240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11D428-CC35-4ABD-8B97-2B3DE8C82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을 사용함으로써</a:t>
            </a:r>
            <a:r>
              <a:rPr lang="en-US" altLang="ko-KR" dirty="0"/>
              <a:t>, </a:t>
            </a:r>
            <a:r>
              <a:rPr lang="ko-KR" altLang="en-US" dirty="0"/>
              <a:t>소리 일부가 가려져 있어도 식별가능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MFCC</a:t>
            </a:r>
            <a:r>
              <a:rPr lang="ko-KR" altLang="en-US" dirty="0"/>
              <a:t>가 실패하는 곳에서 식별이 가능함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비전에서 회전</a:t>
            </a:r>
            <a:r>
              <a:rPr lang="en-US" altLang="ko-KR" dirty="0"/>
              <a:t>, </a:t>
            </a:r>
            <a:r>
              <a:rPr lang="ko-KR" altLang="en-US" dirty="0"/>
              <a:t>대칭</a:t>
            </a:r>
            <a:r>
              <a:rPr lang="en-US" altLang="ko-KR" dirty="0"/>
              <a:t>, </a:t>
            </a:r>
            <a:r>
              <a:rPr lang="ko-KR" altLang="en-US" dirty="0"/>
              <a:t>크기조정에도 성능이 뛰어난 것처럼 오디오 영역에서도 성능이 뛰어남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소리를 </a:t>
            </a:r>
            <a:r>
              <a:rPr lang="en-US" altLang="ko-KR" dirty="0" err="1"/>
              <a:t>cnn</a:t>
            </a:r>
            <a:r>
              <a:rPr lang="ko-KR" altLang="en-US" dirty="0"/>
              <a:t>에 학습하기 위해서 이미지화 한 후 학습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1947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334941-9E3D-4C54-82DC-8E40A4431D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237" y="2228998"/>
            <a:ext cx="4754880" cy="4023360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Urban Sound 8k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Size: 8732 labeled sound clips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Duration: ~ 4 seconds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10 Classes:</a:t>
            </a:r>
          </a:p>
          <a:p>
            <a:pPr marL="625475" indent="0">
              <a:buNone/>
            </a:pPr>
            <a:r>
              <a:rPr lang="en-US" dirty="0"/>
              <a:t>0 = </a:t>
            </a:r>
            <a:r>
              <a:rPr lang="en-US" dirty="0" err="1"/>
              <a:t>air_conditioner</a:t>
            </a:r>
            <a:br>
              <a:rPr lang="en-US" dirty="0"/>
            </a:br>
            <a:r>
              <a:rPr lang="en-US" dirty="0"/>
              <a:t>1 = </a:t>
            </a:r>
            <a:r>
              <a:rPr lang="en-US" dirty="0" err="1"/>
              <a:t>car_horn</a:t>
            </a:r>
            <a:br>
              <a:rPr lang="en-US" dirty="0"/>
            </a:br>
            <a:r>
              <a:rPr lang="en-US" dirty="0"/>
              <a:t>2 = </a:t>
            </a:r>
            <a:r>
              <a:rPr lang="en-US" dirty="0" err="1"/>
              <a:t>children_playing</a:t>
            </a:r>
            <a:br>
              <a:rPr lang="en-US" dirty="0"/>
            </a:br>
            <a:r>
              <a:rPr lang="en-US" dirty="0"/>
              <a:t>3 = </a:t>
            </a:r>
            <a:r>
              <a:rPr lang="en-US" dirty="0" err="1"/>
              <a:t>dog_bark</a:t>
            </a:r>
            <a:br>
              <a:rPr lang="en-US" dirty="0"/>
            </a:br>
            <a:r>
              <a:rPr lang="en-US" dirty="0"/>
              <a:t>4 = drilling</a:t>
            </a:r>
            <a:br>
              <a:rPr lang="en-US" dirty="0"/>
            </a:br>
            <a:r>
              <a:rPr lang="en-US" dirty="0"/>
              <a:t>5 = </a:t>
            </a:r>
            <a:r>
              <a:rPr lang="en-US" dirty="0" err="1"/>
              <a:t>engine_idling</a:t>
            </a:r>
            <a:br>
              <a:rPr lang="en-US" dirty="0"/>
            </a:br>
            <a:r>
              <a:rPr lang="en-US" dirty="0"/>
              <a:t>6 = </a:t>
            </a:r>
            <a:r>
              <a:rPr lang="en-US" dirty="0" err="1"/>
              <a:t>gun_shot</a:t>
            </a:r>
            <a:br>
              <a:rPr lang="en-US" dirty="0"/>
            </a:br>
            <a:r>
              <a:rPr lang="en-US" dirty="0"/>
              <a:t>7 = jackhammer</a:t>
            </a:r>
            <a:br>
              <a:rPr lang="en-US" dirty="0"/>
            </a:br>
            <a:r>
              <a:rPr lang="en-US" dirty="0"/>
              <a:t>8 = siren</a:t>
            </a:r>
            <a:br>
              <a:rPr lang="en-US" dirty="0"/>
            </a:br>
            <a:r>
              <a:rPr lang="en-US" dirty="0"/>
              <a:t>9 = </a:t>
            </a:r>
            <a:r>
              <a:rPr lang="en-US" dirty="0" err="1"/>
              <a:t>street_music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2B078-BA4D-40DC-A7BD-703DA9D03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80" y="205384"/>
            <a:ext cx="3759123" cy="2700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625043-DE84-4215-AC7E-5B194A9D6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80" y="3811216"/>
            <a:ext cx="3883181" cy="2803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909FCA-364B-4197-AC08-27C228D5C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661" y="1847664"/>
            <a:ext cx="3794952" cy="26351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EC34A75-C106-4C89-9E9C-E34348B8E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65" y="366565"/>
            <a:ext cx="9720072" cy="1499616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581454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47D3BB-6CD0-47A5-8D8D-6070AE25C009}"/>
              </a:ext>
            </a:extLst>
          </p:cNvPr>
          <p:cNvSpPr txBox="1">
            <a:spLocks/>
          </p:cNvSpPr>
          <p:nvPr/>
        </p:nvSpPr>
        <p:spPr>
          <a:xfrm>
            <a:off x="364929" y="35888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processing: Spectrogram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906014-0CA0-4D1F-8086-4F64E5E09CB4}"/>
              </a:ext>
            </a:extLst>
          </p:cNvPr>
          <p:cNvSpPr txBox="1">
            <a:spLocks/>
          </p:cNvSpPr>
          <p:nvPr/>
        </p:nvSpPr>
        <p:spPr>
          <a:xfrm>
            <a:off x="117852" y="5445613"/>
            <a:ext cx="5333328" cy="104941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Sampling Frequency: 44100 sample/sec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Window size: 1024 samples/sec; ~23 </a:t>
            </a:r>
            <a:r>
              <a:rPr lang="en-US" dirty="0" err="1"/>
              <a:t>ms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grpSp>
        <p:nvGrpSpPr>
          <p:cNvPr id="6" name="Group 19">
            <a:extLst>
              <a:ext uri="{FF2B5EF4-FFF2-40B4-BE49-F238E27FC236}">
                <a16:creationId xmlns:a16="http://schemas.microsoft.com/office/drawing/2014/main" id="{84C19315-84D3-4FCF-B63D-00E9800C9E56}"/>
              </a:ext>
            </a:extLst>
          </p:cNvPr>
          <p:cNvGrpSpPr/>
          <p:nvPr/>
        </p:nvGrpSpPr>
        <p:grpSpPr>
          <a:xfrm>
            <a:off x="3509294" y="2134346"/>
            <a:ext cx="6588691" cy="2871021"/>
            <a:chOff x="2938013" y="2202584"/>
            <a:chExt cx="7184101" cy="2947960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A5216EC0-30CE-4EFD-ABEB-2352769F4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8013" y="2205270"/>
              <a:ext cx="4455246" cy="29452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8" name="Group 18">
              <a:extLst>
                <a:ext uri="{FF2B5EF4-FFF2-40B4-BE49-F238E27FC236}">
                  <a16:creationId xmlns:a16="http://schemas.microsoft.com/office/drawing/2014/main" id="{ED0DCE75-EDEC-42FC-B4A6-6AE72DBB13FF}"/>
                </a:ext>
              </a:extLst>
            </p:cNvPr>
            <p:cNvGrpSpPr/>
            <p:nvPr/>
          </p:nvGrpSpPr>
          <p:grpSpPr>
            <a:xfrm>
              <a:off x="7393259" y="2202584"/>
              <a:ext cx="2728855" cy="2947960"/>
              <a:chOff x="7393259" y="2202584"/>
              <a:chExt cx="2728855" cy="2947960"/>
            </a:xfrm>
          </p:grpSpPr>
          <p:cxnSp>
            <p:nvCxnSpPr>
              <p:cNvPr id="9" name="Straight Connector 16">
                <a:extLst>
                  <a:ext uri="{FF2B5EF4-FFF2-40B4-BE49-F238E27FC236}">
                    <a16:creationId xmlns:a16="http://schemas.microsoft.com/office/drawing/2014/main" id="{8B065CBE-F74C-4771-9DB2-3FB86B11DC13}"/>
                  </a:ext>
                </a:extLst>
              </p:cNvPr>
              <p:cNvCxnSpPr/>
              <p:nvPr/>
            </p:nvCxnSpPr>
            <p:spPr>
              <a:xfrm flipV="1">
                <a:off x="7393259" y="3341574"/>
                <a:ext cx="2728854" cy="18089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2E80EC20-F45B-4C86-A94A-F4442668075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9846120" y="3446742"/>
                <a:ext cx="551988" cy="1"/>
              </a:xfrm>
              <a:prstGeom prst="bentConnector3">
                <a:avLst>
                  <a:gd name="adj1" fmla="val 50000"/>
                </a:avLst>
              </a:prstGeom>
              <a:ln w="76200"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4">
                <a:extLst>
                  <a:ext uri="{FF2B5EF4-FFF2-40B4-BE49-F238E27FC236}">
                    <a16:creationId xmlns:a16="http://schemas.microsoft.com/office/drawing/2014/main" id="{E50F6381-6B17-4BD0-BB47-287EC25D6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3259" y="2202584"/>
                <a:ext cx="2728854" cy="109817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Picture 5">
            <a:extLst>
              <a:ext uri="{FF2B5EF4-FFF2-40B4-BE49-F238E27FC236}">
                <a16:creationId xmlns:a16="http://schemas.microsoft.com/office/drawing/2014/main" id="{235EFD76-E2AE-4839-9727-EF95157C6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926" y="3845619"/>
            <a:ext cx="3762375" cy="2609850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3B7145DD-27A6-4648-9A20-91468C69C9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17"/>
          <a:stretch/>
        </p:blipFill>
        <p:spPr>
          <a:xfrm>
            <a:off x="8313235" y="390525"/>
            <a:ext cx="3617758" cy="2581275"/>
          </a:xfrm>
          <a:prstGeom prst="rect">
            <a:avLst/>
          </a:prstGeom>
        </p:spPr>
      </p:pic>
      <p:pic>
        <p:nvPicPr>
          <p:cNvPr id="14" name="Picture 21">
            <a:extLst>
              <a:ext uri="{FF2B5EF4-FFF2-40B4-BE49-F238E27FC236}">
                <a16:creationId xmlns:a16="http://schemas.microsoft.com/office/drawing/2014/main" id="{6E777FD0-7B08-4BFD-A0EA-A2E046F0E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05" y="1811127"/>
            <a:ext cx="3642635" cy="363448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D6B592-154B-42EF-8790-FF2E53178782}"/>
              </a:ext>
            </a:extLst>
          </p:cNvPr>
          <p:cNvSpPr txBox="1">
            <a:spLocks/>
          </p:cNvSpPr>
          <p:nvPr/>
        </p:nvSpPr>
        <p:spPr>
          <a:xfrm>
            <a:off x="5352905" y="5353765"/>
            <a:ext cx="3732491" cy="1154666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Hop Size: 1014 s/s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Fames: 128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Freq. Component: 128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84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D50B0-C285-46B2-AA80-D2296F87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Log_mel_spectrogram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598476-7088-4C1F-93C2-EB2AD6710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3" y="2945957"/>
            <a:ext cx="6303364" cy="1363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70AD2C-11AB-4673-A9C9-884F267B0FF2}"/>
              </a:ext>
            </a:extLst>
          </p:cNvPr>
          <p:cNvSpPr txBox="1"/>
          <p:nvPr/>
        </p:nvSpPr>
        <p:spPr>
          <a:xfrm>
            <a:off x="2428407" y="5261548"/>
            <a:ext cx="508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소리의 비선형성을 나타내기 위해서 </a:t>
            </a:r>
            <a:r>
              <a:rPr lang="en-US" altLang="ko-KR" dirty="0"/>
              <a:t>log</a:t>
            </a:r>
            <a:r>
              <a:rPr lang="ko-KR" altLang="en-US" dirty="0"/>
              <a:t>를 취함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D72021-86EF-44B7-9F27-E71526912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1376154"/>
            <a:ext cx="54483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8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D430F13-3BF7-4E16-9BD3-B44506131540}"/>
              </a:ext>
            </a:extLst>
          </p:cNvPr>
          <p:cNvSpPr txBox="1">
            <a:spLocks/>
          </p:cNvSpPr>
          <p:nvPr/>
        </p:nvSpPr>
        <p:spPr>
          <a:xfrm>
            <a:off x="838200" y="1050863"/>
            <a:ext cx="10515600" cy="695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library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1A32061-A1EE-40CF-9E10-41451530EDE4}"/>
              </a:ext>
            </a:extLst>
          </p:cNvPr>
          <p:cNvSpPr txBox="1">
            <a:spLocks/>
          </p:cNvSpPr>
          <p:nvPr/>
        </p:nvSpPr>
        <p:spPr>
          <a:xfrm>
            <a:off x="923544" y="1727392"/>
            <a:ext cx="10515600" cy="630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librosa</a:t>
            </a:r>
            <a:endParaRPr lang="ko-KR" altLang="en-US" dirty="0"/>
          </a:p>
        </p:txBody>
      </p:sp>
      <p:pic>
        <p:nvPicPr>
          <p:cNvPr id="9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60B9FE9-640D-44A4-B473-8B94561F5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3" y="2461545"/>
            <a:ext cx="10349445" cy="334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61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3E95E-E337-48DE-B9AA-6D8D56A6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64" y="68884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METHOD </a:t>
            </a:r>
            <a:br>
              <a:rPr lang="en-US" altLang="ko-KR" dirty="0"/>
            </a:br>
            <a:r>
              <a:rPr lang="en-US" altLang="ko-KR" dirty="0"/>
              <a:t>1. Proposed Deep CNN (aka SB-CNN)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D2ACF58-02B2-4FD7-9133-638C3CEFF0F8}"/>
              </a:ext>
            </a:extLst>
          </p:cNvPr>
          <p:cNvSpPr txBox="1">
            <a:spLocks/>
          </p:cNvSpPr>
          <p:nvPr/>
        </p:nvSpPr>
        <p:spPr>
          <a:xfrm>
            <a:off x="475488" y="2145238"/>
            <a:ext cx="5620512" cy="402336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Layer 1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 Convolutional layer: 24 filters with receptive field (5,5)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 Pool layer: Max pooling (4,2)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 Rectified linear unit (</a:t>
            </a:r>
            <a:r>
              <a:rPr lang="en-US" dirty="0" err="1"/>
              <a:t>ReLU</a:t>
            </a:r>
            <a:r>
              <a:rPr lang="en-US" dirty="0"/>
              <a:t>) activation: h(x)=max(x,0)</a:t>
            </a:r>
          </a:p>
          <a:p>
            <a:pPr marL="0" indent="0">
              <a:buNone/>
            </a:pPr>
            <a:r>
              <a:rPr lang="en-US" dirty="0"/>
              <a:t>Layer 2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 Convolutional layer: 48 filters with receptive field (5,5)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 Pool layer: Max pooling (4,2)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 Rectified linear unit (</a:t>
            </a:r>
            <a:r>
              <a:rPr lang="en-US" dirty="0" err="1"/>
              <a:t>ReLU</a:t>
            </a:r>
            <a:r>
              <a:rPr lang="en-US" dirty="0"/>
              <a:t>) activation: h(x)=max(x,0)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10896" lvl="2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4DB21E7-562C-43E4-A2D2-FB3BA4C1CE22}"/>
              </a:ext>
            </a:extLst>
          </p:cNvPr>
          <p:cNvSpPr txBox="1">
            <a:spLocks/>
          </p:cNvSpPr>
          <p:nvPr/>
        </p:nvSpPr>
        <p:spPr>
          <a:xfrm>
            <a:off x="6249785" y="2145792"/>
            <a:ext cx="5495175" cy="4023360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Layer 3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200" dirty="0"/>
              <a:t> Convolutional layer: 48 filters with receptive field (5,5)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200" dirty="0"/>
              <a:t>Rectified linear unit (</a:t>
            </a:r>
            <a:r>
              <a:rPr lang="en-US" sz="2200" dirty="0" err="1"/>
              <a:t>ReLU</a:t>
            </a:r>
            <a:r>
              <a:rPr lang="en-US" sz="2200" dirty="0"/>
              <a:t>) activation: h(x)=max(x,0)</a:t>
            </a:r>
          </a:p>
          <a:p>
            <a:pPr marL="0" indent="0">
              <a:buNone/>
            </a:pPr>
            <a:r>
              <a:rPr lang="en-US" sz="2400" dirty="0"/>
              <a:t>Layer 4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200" dirty="0"/>
              <a:t> Fully Connected Layer: 64 Hidden Layer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200" dirty="0"/>
              <a:t> Rectified linear unit (</a:t>
            </a:r>
            <a:r>
              <a:rPr lang="en-US" sz="2200" dirty="0" err="1"/>
              <a:t>ReLU</a:t>
            </a:r>
            <a:r>
              <a:rPr lang="en-US" sz="2200" dirty="0"/>
              <a:t>) activation: h(x)=max(x,0)</a:t>
            </a:r>
          </a:p>
          <a:p>
            <a:pPr marL="0" lvl="2" indent="0">
              <a:spcBef>
                <a:spcPts val="0"/>
              </a:spcBef>
              <a:buNone/>
            </a:pPr>
            <a:r>
              <a:rPr lang="en-US" sz="2400" dirty="0"/>
              <a:t>Layer 5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200" dirty="0"/>
              <a:t> Fully Connected Layer: 10 Hidden Layer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200" dirty="0"/>
              <a:t> </a:t>
            </a:r>
            <a:r>
              <a:rPr lang="en-US" sz="2200" dirty="0" err="1"/>
              <a:t>Softmax</a:t>
            </a:r>
            <a:r>
              <a:rPr lang="en-US" sz="2200" dirty="0"/>
              <a:t> Activation ~ 0-1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10823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7090B2-DC63-49CF-9E69-2FA64490D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CNN is implemented in Python using </a:t>
            </a:r>
            <a:r>
              <a:rPr lang="en-US" altLang="ko-KR" dirty="0" err="1"/>
              <a:t>Lasagne</a:t>
            </a:r>
            <a:r>
              <a:rPr lang="en-US" altLang="ko-KR" dirty="0"/>
              <a:t>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Constant Learning rate of 0.01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Dropout is applied to the input of last 2 layers with probability of 0.5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L2 regularization applied to the last 2 layers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Model is trained for 50 epochs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5747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550</Words>
  <Application>Microsoft Office PowerPoint</Application>
  <PresentationFormat>와이드스크린</PresentationFormat>
  <Paragraphs>103</Paragraphs>
  <Slides>16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Open Sans</vt:lpstr>
      <vt:lpstr>맑은 고딕</vt:lpstr>
      <vt:lpstr>Arial</vt:lpstr>
      <vt:lpstr>Tw Cen MT</vt:lpstr>
      <vt:lpstr>Wingdings</vt:lpstr>
      <vt:lpstr>Wingdings 3</vt:lpstr>
      <vt:lpstr>Office 테마</vt:lpstr>
      <vt:lpstr>Deep Convolutional Neural Networks and Data augmentation for Environmental sound classification</vt:lpstr>
      <vt:lpstr>abstract</vt:lpstr>
      <vt:lpstr>INTRODUCTION</vt:lpstr>
      <vt:lpstr>Data</vt:lpstr>
      <vt:lpstr>PowerPoint 프레젠테이션</vt:lpstr>
      <vt:lpstr>Log_mel_spectrogram</vt:lpstr>
      <vt:lpstr>PowerPoint 프레젠테이션</vt:lpstr>
      <vt:lpstr>METHOD  1. Proposed Deep CNN (aka SB-CNN)  </vt:lpstr>
      <vt:lpstr>PowerPoint 프레젠테이션</vt:lpstr>
      <vt:lpstr>2. Data Augmentation</vt:lpstr>
      <vt:lpstr>3. Evaluation </vt:lpstr>
      <vt:lpstr>Confusion Matrix classification</vt:lpstr>
      <vt:lpstr>PowerPoint 프레젠테이션</vt:lpstr>
      <vt:lpstr>PowerPoint 프레젠테이션</vt:lpstr>
      <vt:lpstr>PowerPoint 프레젠테이션</vt:lpstr>
      <vt:lpstr>Dcase Detection and Classification of Acoustic Scenes and Events An IEEE AASP Challenge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Sound classifier</dc:title>
  <dc:creator>박 휘준</dc:creator>
  <cp:lastModifiedBy>박 휘준</cp:lastModifiedBy>
  <cp:revision>34</cp:revision>
  <dcterms:created xsi:type="dcterms:W3CDTF">2018-05-02T09:59:24Z</dcterms:created>
  <dcterms:modified xsi:type="dcterms:W3CDTF">2018-05-03T07:07:48Z</dcterms:modified>
</cp:coreProperties>
</file>